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6858000" cy="9144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187" autoAdjust="0"/>
  </p:normalViewPr>
  <p:slideViewPr>
    <p:cSldViewPr>
      <p:cViewPr varScale="1">
        <p:scale>
          <a:sx n="82" d="100"/>
          <a:sy n="82" d="100"/>
        </p:scale>
        <p:origin x="2958" y="78"/>
      </p:cViewPr>
      <p:guideLst>
        <p:guide orient="horz" pos="2880"/>
        <p:guide pos="2160"/>
      </p:guideLst>
    </p:cSldViewPr>
  </p:slideViewPr>
  <p:notesTextViewPr>
    <p:cViewPr>
      <p:scale>
        <a:sx n="100" d="100"/>
        <a:sy n="100" d="100"/>
      </p:scale>
      <p:origin x="0" y="0"/>
    </p:cViewPr>
  </p:notesTextViewPr>
  <p:notesViewPr>
    <p:cSldViewPr>
      <p:cViewPr varScale="1">
        <p:scale>
          <a:sx n="70" d="100"/>
          <a:sy n="70" d="100"/>
        </p:scale>
        <p:origin x="-3270" y="-96"/>
      </p:cViewPr>
      <p:guideLst>
        <p:guide orient="horz" pos="2932"/>
        <p:guide pos="2211"/>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154" cy="465773"/>
          </a:xfrm>
          <a:prstGeom prst="rect">
            <a:avLst/>
          </a:prstGeom>
        </p:spPr>
        <p:txBody>
          <a:bodyPr vert="horz" lIns="91577" tIns="45789" rIns="91577" bIns="45789" rtlCol="0"/>
          <a:lstStyle>
            <a:lvl1pPr algn="l">
              <a:defRPr sz="1200"/>
            </a:lvl1pPr>
          </a:lstStyle>
          <a:p>
            <a:endParaRPr lang="en-US"/>
          </a:p>
        </p:txBody>
      </p:sp>
      <p:sp>
        <p:nvSpPr>
          <p:cNvPr id="3" name="Date Placeholder 2"/>
          <p:cNvSpPr>
            <a:spLocks noGrp="1"/>
          </p:cNvSpPr>
          <p:nvPr>
            <p:ph type="dt" idx="1"/>
          </p:nvPr>
        </p:nvSpPr>
        <p:spPr>
          <a:xfrm>
            <a:off x="3977326" y="0"/>
            <a:ext cx="3044153" cy="465773"/>
          </a:xfrm>
          <a:prstGeom prst="rect">
            <a:avLst/>
          </a:prstGeom>
        </p:spPr>
        <p:txBody>
          <a:bodyPr vert="horz" lIns="91577" tIns="45789" rIns="91577" bIns="45789" rtlCol="0"/>
          <a:lstStyle>
            <a:lvl1pPr algn="r">
              <a:defRPr sz="1200"/>
            </a:lvl1pPr>
          </a:lstStyle>
          <a:p>
            <a:fld id="{688DC731-60D8-4AC2-943C-2FC94C5E38A0}" type="datetimeFigureOut">
              <a:rPr lang="en-US" smtClean="0"/>
              <a:pPr/>
              <a:t>8/14/2023</a:t>
            </a:fld>
            <a:endParaRPr lang="en-US"/>
          </a:p>
        </p:txBody>
      </p:sp>
      <p:sp>
        <p:nvSpPr>
          <p:cNvPr id="4" name="Slide Image Placeholder 3"/>
          <p:cNvSpPr>
            <a:spLocks noGrp="1" noRot="1" noChangeAspect="1"/>
          </p:cNvSpPr>
          <p:nvPr>
            <p:ph type="sldImg" idx="2"/>
          </p:nvPr>
        </p:nvSpPr>
        <p:spPr>
          <a:xfrm>
            <a:off x="2203450" y="698500"/>
            <a:ext cx="2617788" cy="3490913"/>
          </a:xfrm>
          <a:prstGeom prst="rect">
            <a:avLst/>
          </a:prstGeom>
          <a:noFill/>
          <a:ln w="12700">
            <a:solidFill>
              <a:prstClr val="black"/>
            </a:solidFill>
          </a:ln>
        </p:spPr>
        <p:txBody>
          <a:bodyPr vert="horz" lIns="91577" tIns="45789" rIns="91577" bIns="45789" rtlCol="0" anchor="ctr"/>
          <a:lstStyle/>
          <a:p>
            <a:endParaRPr lang="en-US"/>
          </a:p>
        </p:txBody>
      </p:sp>
      <p:sp>
        <p:nvSpPr>
          <p:cNvPr id="5" name="Notes Placeholder 4"/>
          <p:cNvSpPr>
            <a:spLocks noGrp="1"/>
          </p:cNvSpPr>
          <p:nvPr>
            <p:ph type="body" sz="quarter" idx="3"/>
          </p:nvPr>
        </p:nvSpPr>
        <p:spPr>
          <a:xfrm>
            <a:off x="703119" y="4422460"/>
            <a:ext cx="5618480" cy="4188778"/>
          </a:xfrm>
          <a:prstGeom prst="rect">
            <a:avLst/>
          </a:prstGeom>
        </p:spPr>
        <p:txBody>
          <a:bodyPr vert="horz" lIns="91577" tIns="45789" rIns="91577" bIns="457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1738"/>
            <a:ext cx="3044154" cy="465773"/>
          </a:xfrm>
          <a:prstGeom prst="rect">
            <a:avLst/>
          </a:prstGeom>
        </p:spPr>
        <p:txBody>
          <a:bodyPr vert="horz" lIns="91577" tIns="45789" rIns="91577" bIns="45789" rtlCol="0" anchor="b"/>
          <a:lstStyle>
            <a:lvl1pPr algn="l">
              <a:defRPr sz="1200"/>
            </a:lvl1pPr>
          </a:lstStyle>
          <a:p>
            <a:endParaRPr lang="en-US"/>
          </a:p>
        </p:txBody>
      </p:sp>
      <p:sp>
        <p:nvSpPr>
          <p:cNvPr id="7" name="Slide Number Placeholder 6"/>
          <p:cNvSpPr>
            <a:spLocks noGrp="1"/>
          </p:cNvSpPr>
          <p:nvPr>
            <p:ph type="sldNum" sz="quarter" idx="5"/>
          </p:nvPr>
        </p:nvSpPr>
        <p:spPr>
          <a:xfrm>
            <a:off x="3977326" y="8841738"/>
            <a:ext cx="3044153" cy="465773"/>
          </a:xfrm>
          <a:prstGeom prst="rect">
            <a:avLst/>
          </a:prstGeom>
        </p:spPr>
        <p:txBody>
          <a:bodyPr vert="horz" lIns="91577" tIns="45789" rIns="91577" bIns="45789" rtlCol="0" anchor="b"/>
          <a:lstStyle>
            <a:lvl1pPr algn="r">
              <a:defRPr sz="1200"/>
            </a:lvl1pPr>
          </a:lstStyle>
          <a:p>
            <a:fld id="{219FA54A-89B4-4290-A870-0F1C6E0C467C}" type="slidenum">
              <a:rPr lang="en-US" smtClean="0"/>
              <a:pPr/>
              <a:t>‹#›</a:t>
            </a:fld>
            <a:endParaRPr lang="en-US"/>
          </a:p>
        </p:txBody>
      </p:sp>
    </p:spTree>
    <p:extLst>
      <p:ext uri="{BB962C8B-B14F-4D97-AF65-F5344CB8AC3E}">
        <p14:creationId xmlns:p14="http://schemas.microsoft.com/office/powerpoint/2010/main" val="1262605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19FA54A-89B4-4290-A870-0F1C6E0C467C}" type="slidenum">
              <a:rPr lang="en-US" smtClean="0"/>
              <a:pPr/>
              <a:t>1</a:t>
            </a:fld>
            <a:endParaRPr lang="en-US"/>
          </a:p>
        </p:txBody>
      </p:sp>
    </p:spTree>
    <p:extLst>
      <p:ext uri="{BB962C8B-B14F-4D97-AF65-F5344CB8AC3E}">
        <p14:creationId xmlns:p14="http://schemas.microsoft.com/office/powerpoint/2010/main" val="2005556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21D288D-5550-42ED-934A-FFD7C132F921}" type="datetimeFigureOut">
              <a:rPr lang="en-US" smtClean="0"/>
              <a:pPr/>
              <a:t>8/14/2023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BCBF4-3FA3-486C-B2FD-56C88F99B3C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1D288D-5550-42ED-934A-FFD7C132F921}" type="datetimeFigureOut">
              <a:rPr lang="en-US" smtClean="0"/>
              <a:pPr/>
              <a:t>8/14/2023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BCBF4-3FA3-486C-B2FD-56C88F99B3C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1D288D-5550-42ED-934A-FFD7C132F921}" type="datetimeFigureOut">
              <a:rPr lang="en-US" smtClean="0"/>
              <a:pPr/>
              <a:t>8/14/2023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BCBF4-3FA3-486C-B2FD-56C88F99B3C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1D288D-5550-42ED-934A-FFD7C132F921}" type="datetimeFigureOut">
              <a:rPr lang="en-US" smtClean="0"/>
              <a:pPr/>
              <a:t>8/14/2023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BCBF4-3FA3-486C-B2FD-56C88F99B3C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1D288D-5550-42ED-934A-FFD7C132F921}" type="datetimeFigureOut">
              <a:rPr lang="en-US" smtClean="0"/>
              <a:pPr/>
              <a:t>8/14/2023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CBCBF4-3FA3-486C-B2FD-56C88F99B3C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1D288D-5550-42ED-934A-FFD7C132F921}" type="datetimeFigureOut">
              <a:rPr lang="en-US" smtClean="0"/>
              <a:pPr/>
              <a:t>8/14/2023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CBCBF4-3FA3-486C-B2FD-56C88F99B3C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21D288D-5550-42ED-934A-FFD7C132F921}" type="datetimeFigureOut">
              <a:rPr lang="en-US" smtClean="0"/>
              <a:pPr/>
              <a:t>8/14/2023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CBCBF4-3FA3-486C-B2FD-56C88F99B3C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21D288D-5550-42ED-934A-FFD7C132F921}" type="datetimeFigureOut">
              <a:rPr lang="en-US" smtClean="0"/>
              <a:pPr/>
              <a:t>8/14/2023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CBCBF4-3FA3-486C-B2FD-56C88F99B3C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1D288D-5550-42ED-934A-FFD7C132F921}" type="datetimeFigureOut">
              <a:rPr lang="en-US" smtClean="0"/>
              <a:pPr/>
              <a:t>8/14/2023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CBCBF4-3FA3-486C-B2FD-56C88F99B3C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1D288D-5550-42ED-934A-FFD7C132F921}" type="datetimeFigureOut">
              <a:rPr lang="en-US" smtClean="0"/>
              <a:pPr/>
              <a:t>8/14/2023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CBCBF4-3FA3-486C-B2FD-56C88F99B3C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21D288D-5550-42ED-934A-FFD7C132F921}" type="datetimeFigureOut">
              <a:rPr lang="en-US" smtClean="0"/>
              <a:pPr/>
              <a:t>8/14/2023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CBCBF4-3FA3-486C-B2FD-56C88F99B3C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21D288D-5550-42ED-934A-FFD7C132F921}" type="datetimeFigureOut">
              <a:rPr lang="en-US" smtClean="0"/>
              <a:pPr/>
              <a:t>8/14/2023</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70CBCBF4-3FA3-486C-B2FD-56C88F99B3C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82296" y="1606547"/>
            <a:ext cx="6858000" cy="769441"/>
          </a:xfrm>
          <a:prstGeom prst="rect">
            <a:avLst/>
          </a:prstGeom>
          <a:noFill/>
        </p:spPr>
        <p:txBody>
          <a:bodyPr wrap="square" rtlCol="0">
            <a:spAutoFit/>
          </a:bodyPr>
          <a:lstStyle/>
          <a:p>
            <a:pPr algn="ctr"/>
            <a:r>
              <a:rPr lang="en-US" sz="2800" spc="300" dirty="0">
                <a:effectLst>
                  <a:outerShdw blurRad="38100" dist="38100" dir="2700000" algn="tl">
                    <a:srgbClr val="000000">
                      <a:alpha val="43137"/>
                    </a:srgbClr>
                  </a:outerShdw>
                </a:effectLst>
                <a:latin typeface="Impact" pitchFamily="34" charset="0"/>
              </a:rPr>
              <a:t>Inspector General Update</a:t>
            </a:r>
          </a:p>
          <a:p>
            <a:pPr algn="ctr"/>
            <a:r>
              <a:rPr kumimoji="0" lang="en-US" sz="160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Impact" panose="020B0806030902050204" pitchFamily="34" charset="0"/>
              </a:rPr>
              <a:t>Guidance on Bereavement Leave for Soldiers</a:t>
            </a:r>
            <a:endParaRPr lang="en-US" sz="2800" spc="300" dirty="0">
              <a:effectLst>
                <a:outerShdw blurRad="38100" dist="38100" dir="2700000" algn="tl">
                  <a:srgbClr val="000000">
                    <a:alpha val="43137"/>
                  </a:srgbClr>
                </a:outerShdw>
              </a:effectLst>
              <a:latin typeface="Impact" panose="020B0806030902050204" pitchFamily="34" charset="0"/>
            </a:endParaRPr>
          </a:p>
        </p:txBody>
      </p:sp>
      <p:sp>
        <p:nvSpPr>
          <p:cNvPr id="2" name="Rectangle 1"/>
          <p:cNvSpPr/>
          <p:nvPr/>
        </p:nvSpPr>
        <p:spPr>
          <a:xfrm>
            <a:off x="0" y="8836223"/>
            <a:ext cx="6858000" cy="307777"/>
          </a:xfrm>
          <a:prstGeom prst="rect">
            <a:avLst/>
          </a:prstGeom>
        </p:spPr>
        <p:txBody>
          <a:bodyPr wrap="square">
            <a:spAutoFit/>
          </a:bodyPr>
          <a:lstStyle/>
          <a:p>
            <a:pPr algn="ctr"/>
            <a:r>
              <a:rPr lang="en-US" sz="1400" dirty="0">
                <a:latin typeface="Arial" panose="020B0604020202020204" pitchFamily="34" charset="0"/>
                <a:cs typeface="Arial" panose="020B0604020202020204" pitchFamily="34" charset="0"/>
              </a:rPr>
              <a:t>Contact the 1TSC IG: </a:t>
            </a:r>
            <a:r>
              <a:rPr lang="en-US" sz="1400" i="1" u="sng" dirty="0">
                <a:latin typeface="Arial" panose="020B0604020202020204" pitchFamily="34" charset="0"/>
                <a:cs typeface="Arial" panose="020B0604020202020204" pitchFamily="34" charset="0"/>
              </a:rPr>
              <a:t>usarmy.knox.1-tsc.mbx.inspector-general@army.mil</a:t>
            </a:r>
          </a:p>
        </p:txBody>
      </p:sp>
      <p:cxnSp>
        <p:nvCxnSpPr>
          <p:cNvPr id="8" name="Straight Connector 7"/>
          <p:cNvCxnSpPr/>
          <p:nvPr/>
        </p:nvCxnSpPr>
        <p:spPr>
          <a:xfrm>
            <a:off x="38100" y="2438400"/>
            <a:ext cx="6781800" cy="0"/>
          </a:xfrm>
          <a:prstGeom prst="line">
            <a:avLst/>
          </a:prstGeom>
        </p:spPr>
        <p:style>
          <a:lnRef idx="3">
            <a:schemeClr val="dk1"/>
          </a:lnRef>
          <a:fillRef idx="0">
            <a:schemeClr val="dk1"/>
          </a:fillRef>
          <a:effectRef idx="2">
            <a:schemeClr val="dk1"/>
          </a:effectRef>
          <a:fontRef idx="minor">
            <a:schemeClr val="tx1"/>
          </a:fontRef>
        </p:style>
      </p:cxnSp>
      <p:cxnSp>
        <p:nvCxnSpPr>
          <p:cNvPr id="11" name="Straight Connector 10"/>
          <p:cNvCxnSpPr/>
          <p:nvPr/>
        </p:nvCxnSpPr>
        <p:spPr>
          <a:xfrm>
            <a:off x="38100" y="8839200"/>
            <a:ext cx="6781800" cy="0"/>
          </a:xfrm>
          <a:prstGeom prst="line">
            <a:avLst/>
          </a:prstGeom>
        </p:spPr>
        <p:style>
          <a:lnRef idx="3">
            <a:schemeClr val="dk1"/>
          </a:lnRef>
          <a:fillRef idx="0">
            <a:schemeClr val="dk1"/>
          </a:fillRef>
          <a:effectRef idx="2">
            <a:schemeClr val="dk1"/>
          </a:effectRef>
          <a:fontRef idx="minor">
            <a:schemeClr val="tx1"/>
          </a:fontRef>
        </p:style>
      </p:cxnSp>
      <p:sp>
        <p:nvSpPr>
          <p:cNvPr id="3" name="TextBox 2"/>
          <p:cNvSpPr txBox="1"/>
          <p:nvPr/>
        </p:nvSpPr>
        <p:spPr>
          <a:xfrm>
            <a:off x="152400" y="8822561"/>
            <a:ext cx="1371600" cy="369332"/>
          </a:xfrm>
          <a:prstGeom prst="rect">
            <a:avLst/>
          </a:prstGeom>
          <a:noFill/>
        </p:spPr>
        <p:txBody>
          <a:bodyPr wrap="square" rtlCol="0">
            <a:spAutoFit/>
          </a:bodyPr>
          <a:lstStyle/>
          <a:p>
            <a:r>
              <a:rPr lang="en-US" dirty="0">
                <a:latin typeface="Wingdings" panose="05000000000000000000" pitchFamily="2" charset="2"/>
              </a:rPr>
              <a:t>:</a:t>
            </a:r>
          </a:p>
        </p:txBody>
      </p:sp>
      <p:sp>
        <p:nvSpPr>
          <p:cNvPr id="12" name="TextBox 11"/>
          <p:cNvSpPr txBox="1"/>
          <p:nvPr/>
        </p:nvSpPr>
        <p:spPr>
          <a:xfrm>
            <a:off x="6324600" y="8822561"/>
            <a:ext cx="1371600" cy="369332"/>
          </a:xfrm>
          <a:prstGeom prst="rect">
            <a:avLst/>
          </a:prstGeom>
          <a:noFill/>
        </p:spPr>
        <p:txBody>
          <a:bodyPr wrap="square" rtlCol="0">
            <a:spAutoFit/>
          </a:bodyPr>
          <a:lstStyle/>
          <a:p>
            <a:r>
              <a:rPr lang="en-US" dirty="0">
                <a:latin typeface="Wingdings" panose="05000000000000000000" pitchFamily="2" charset="2"/>
              </a:rPr>
              <a:t>:</a:t>
            </a:r>
          </a:p>
        </p:txBody>
      </p:sp>
      <p:sp>
        <p:nvSpPr>
          <p:cNvPr id="10" name="TextBox 9"/>
          <p:cNvSpPr txBox="1"/>
          <p:nvPr/>
        </p:nvSpPr>
        <p:spPr>
          <a:xfrm>
            <a:off x="82296" y="-36576"/>
            <a:ext cx="6858000" cy="253916"/>
          </a:xfrm>
          <a:prstGeom prst="rect">
            <a:avLst/>
          </a:prstGeom>
          <a:noFill/>
        </p:spPr>
        <p:txBody>
          <a:bodyPr wrap="square" rtlCol="0">
            <a:spAutoFit/>
          </a:bodyPr>
          <a:lstStyle/>
          <a:p>
            <a:pPr algn="r"/>
            <a:r>
              <a:rPr lang="en-US" sz="1050" spc="300" dirty="0">
                <a:effectLst>
                  <a:outerShdw blurRad="38100" dist="38100" dir="2700000" algn="tl">
                    <a:srgbClr val="000000">
                      <a:alpha val="43137"/>
                    </a:srgbClr>
                  </a:outerShdw>
                </a:effectLst>
                <a:latin typeface="Impact" pitchFamily="34" charset="0"/>
              </a:rPr>
              <a:t>August 2023</a:t>
            </a:r>
          </a:p>
        </p:txBody>
      </p:sp>
      <p:cxnSp>
        <p:nvCxnSpPr>
          <p:cNvPr id="18" name="Straight Connector 17">
            <a:extLst>
              <a:ext uri="{FF2B5EF4-FFF2-40B4-BE49-F238E27FC236}">
                <a16:creationId xmlns:a16="http://schemas.microsoft.com/office/drawing/2014/main" id="{964291FF-9C2B-C349-4297-B7FC8AFAC72D}"/>
              </a:ext>
            </a:extLst>
          </p:cNvPr>
          <p:cNvCxnSpPr>
            <a:cxnSpLocks/>
            <a:stCxn id="6" idx="2"/>
          </p:cNvCxnSpPr>
          <p:nvPr/>
        </p:nvCxnSpPr>
        <p:spPr>
          <a:xfrm>
            <a:off x="3511296" y="2466578"/>
            <a:ext cx="7091" cy="6432057"/>
          </a:xfrm>
          <a:prstGeom prst="line">
            <a:avLst/>
          </a:prstGeom>
          <a:ln w="2857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20771CAA-99E2-D64D-C67B-35288D25D010}"/>
              </a:ext>
            </a:extLst>
          </p:cNvPr>
          <p:cNvSpPr txBox="1"/>
          <p:nvPr/>
        </p:nvSpPr>
        <p:spPr>
          <a:xfrm>
            <a:off x="-16375" y="2484580"/>
            <a:ext cx="3564776" cy="3926781"/>
          </a:xfrm>
          <a:prstGeom prst="rect">
            <a:avLst/>
          </a:prstGeom>
          <a:noFill/>
        </p:spPr>
        <p:txBody>
          <a:bodyPr wrap="square">
            <a:spAutoFit/>
          </a:bodyPr>
          <a:lstStyle/>
          <a:p>
            <a:pPr marL="0" marR="0" lvl="0" indent="0" algn="l" defTabSz="914400" rtl="0" eaLnBrk="1" fontAlgn="auto" latinLnBrk="0" hangingPunct="1">
              <a:lnSpc>
                <a:spcPts val="1412"/>
              </a:lnSpc>
              <a:spcBef>
                <a:spcPts val="0"/>
              </a:spcBef>
              <a:spcAft>
                <a:spcPts val="0"/>
              </a:spcAft>
              <a:buClrTx/>
              <a:buSzTx/>
              <a:buFontTx/>
              <a:buNone/>
              <a:tabLst/>
              <a:defRPr/>
            </a:pPr>
            <a:r>
              <a:rPr kumimoji="0" lang="en-US" sz="1100" b="0" i="0" u="none" strike="noStrike" kern="1200" cap="none" spc="15" normalizeH="0" baseline="0" noProof="0" dirty="0">
                <a:ln>
                  <a:noFill/>
                </a:ln>
                <a:solidFill>
                  <a:srgbClr val="000000"/>
                </a:solidFill>
                <a:effectLst/>
                <a:uLnTx/>
                <a:uFillTx/>
                <a:latin typeface="Arial" panose="020B0604020202020204" pitchFamily="34" charset="0"/>
                <a:cs typeface="Arial" panose="020B0604020202020204" pitchFamily="34" charset="0"/>
              </a:rPr>
              <a:t>On 8 May 2023, Secretary of the Army released a memorandum (Bereavement Leave for Soldiers), which authorizes up to 14 days of consecutive non-chargeable bereavement leave for eligible Soldiers in connection with the death of a spouse or child.</a:t>
            </a:r>
          </a:p>
          <a:p>
            <a:pPr marL="0" marR="0" lvl="0" indent="0" algn="l" defTabSz="914400" rtl="0" eaLnBrk="1" fontAlgn="auto" latinLnBrk="0" hangingPunct="1">
              <a:lnSpc>
                <a:spcPts val="1412"/>
              </a:lnSpc>
              <a:spcBef>
                <a:spcPts val="0"/>
              </a:spcBef>
              <a:spcAft>
                <a:spcPts val="0"/>
              </a:spcAft>
              <a:buClrTx/>
              <a:buSzTx/>
              <a:buFontTx/>
              <a:buNone/>
              <a:tabLst/>
              <a:defRPr/>
            </a:pPr>
            <a:endParaRPr kumimoji="0" lang="en-US" sz="1100" b="0" i="0" u="none" strike="noStrike" kern="1200" cap="none" spc="15"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ts val="1412"/>
              </a:lnSpc>
              <a:spcBef>
                <a:spcPts val="0"/>
              </a:spcBef>
              <a:spcAft>
                <a:spcPts val="600"/>
              </a:spcAft>
              <a:buClrTx/>
              <a:buSzTx/>
              <a:buFontTx/>
              <a:buNone/>
              <a:tabLst/>
              <a:defRPr/>
            </a:pPr>
            <a:r>
              <a:rPr kumimoji="0" lang="en-US" sz="1100" b="0" i="0" u="none" strike="noStrike" kern="1200" cap="none" spc="15" normalizeH="0" baseline="0" noProof="0" dirty="0">
                <a:ln>
                  <a:noFill/>
                </a:ln>
                <a:solidFill>
                  <a:srgbClr val="000000"/>
                </a:solidFill>
                <a:effectLst/>
                <a:uLnTx/>
                <a:uFillTx/>
                <a:latin typeface="Arial" panose="020B0604020202020204" pitchFamily="34" charset="0"/>
                <a:cs typeface="Arial" panose="020B0604020202020204" pitchFamily="34" charset="0"/>
              </a:rPr>
              <a:t>Eligible Soldiers whose spouse or child died on or after 25 June 2022 with:</a:t>
            </a:r>
          </a:p>
          <a:p>
            <a:pPr marL="171450" marR="0" lvl="0" indent="-171450" algn="l" defTabSz="914400" rtl="0" eaLnBrk="1" fontAlgn="auto" latinLnBrk="0" hangingPunct="1">
              <a:lnSpc>
                <a:spcPts val="1412"/>
              </a:lnSpc>
              <a:spcBef>
                <a:spcPts val="0"/>
              </a:spcBef>
              <a:spcAft>
                <a:spcPts val="0"/>
              </a:spcAft>
              <a:buClrTx/>
              <a:buSzTx/>
              <a:buFont typeface="Arial" panose="020B0604020202020204" pitchFamily="34" charset="0"/>
              <a:buChar char="•"/>
              <a:tabLst/>
              <a:defRPr/>
            </a:pPr>
            <a:r>
              <a:rPr kumimoji="0" lang="en-US" sz="1100" b="0" i="0" u="none" strike="noStrike" kern="1200" cap="none" spc="15" normalizeH="0" baseline="0" noProof="0" dirty="0">
                <a:ln>
                  <a:noFill/>
                </a:ln>
                <a:solidFill>
                  <a:srgbClr val="000000"/>
                </a:solidFill>
                <a:effectLst/>
                <a:uLnTx/>
                <a:uFillTx/>
                <a:latin typeface="Arial" panose="020B0604020202020204" pitchFamily="34" charset="0"/>
                <a:cs typeface="Arial" panose="020B0604020202020204" pitchFamily="34" charset="0"/>
              </a:rPr>
              <a:t>fewer than 30 days of accrued ordinary leave on the date of death are eligible up to 14 consecutive days of bereavement leave.</a:t>
            </a:r>
          </a:p>
          <a:p>
            <a:pPr marL="171450" marR="0" lvl="0" indent="-171450" algn="l" defTabSz="914400" rtl="0" eaLnBrk="1" fontAlgn="auto" latinLnBrk="0" hangingPunct="1">
              <a:lnSpc>
                <a:spcPts val="1412"/>
              </a:lnSpc>
              <a:spcBef>
                <a:spcPts val="0"/>
              </a:spcBef>
              <a:spcAft>
                <a:spcPts val="0"/>
              </a:spcAft>
              <a:buClrTx/>
              <a:buSzTx/>
              <a:buFont typeface="Arial" panose="020B0604020202020204" pitchFamily="34" charset="0"/>
              <a:buChar char="•"/>
              <a:tabLst/>
              <a:defRPr/>
            </a:pPr>
            <a:r>
              <a:rPr kumimoji="0" lang="en-US" sz="1100" b="0" i="0" u="none" strike="noStrike" kern="1200" cap="none" spc="15" normalizeH="0" baseline="0" noProof="0" dirty="0">
                <a:ln>
                  <a:noFill/>
                </a:ln>
                <a:solidFill>
                  <a:srgbClr val="000000"/>
                </a:solidFill>
                <a:effectLst/>
                <a:uLnTx/>
                <a:uFillTx/>
                <a:latin typeface="Arial" panose="020B0604020202020204" pitchFamily="34" charset="0"/>
                <a:cs typeface="Arial" panose="020B0604020202020204" pitchFamily="34" charset="0"/>
              </a:rPr>
              <a:t>thirty or more days of accrued ordinary leave on the date of such death are eligible up to 14 consecutive days of bereavement leave once accrued ordinary leave is less than 30 days.</a:t>
            </a:r>
          </a:p>
          <a:p>
            <a:pPr marL="0" marR="0" lvl="0" indent="0" algn="l" defTabSz="914400" rtl="0" eaLnBrk="1" fontAlgn="auto" latinLnBrk="0" hangingPunct="1">
              <a:lnSpc>
                <a:spcPts val="1412"/>
              </a:lnSpc>
              <a:spcBef>
                <a:spcPts val="0"/>
              </a:spcBef>
              <a:spcAft>
                <a:spcPts val="0"/>
              </a:spcAft>
              <a:buClrTx/>
              <a:buSzTx/>
              <a:buFontTx/>
              <a:buNone/>
              <a:tabLst/>
              <a:defRPr/>
            </a:pPr>
            <a:endParaRPr kumimoji="0" lang="en-US" sz="1100" b="0" i="0" u="none" strike="noStrike" kern="1200" cap="none" spc="15"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ts val="1412"/>
              </a:lnSpc>
              <a:spcBef>
                <a:spcPts val="0"/>
              </a:spcBef>
              <a:spcAft>
                <a:spcPts val="0"/>
              </a:spcAft>
              <a:buClrTx/>
              <a:buSzTx/>
              <a:buFontTx/>
              <a:buNone/>
              <a:tabLst/>
              <a:defRPr/>
            </a:pPr>
            <a:r>
              <a:rPr kumimoji="0" lang="en-US" sz="1100" b="0" i="0" u="none" strike="noStrike" kern="1200" cap="none" spc="15" normalizeH="0" baseline="0" noProof="0" dirty="0">
                <a:ln>
                  <a:noFill/>
                </a:ln>
                <a:solidFill>
                  <a:srgbClr val="000000"/>
                </a:solidFill>
                <a:effectLst/>
                <a:uLnTx/>
                <a:uFillTx/>
                <a:latin typeface="Arial" panose="020B0604020202020204" pitchFamily="34" charset="0"/>
                <a:cs typeface="Arial" panose="020B0604020202020204" pitchFamily="34" charset="0"/>
              </a:rPr>
              <a:t>Eligible Soldiers whose spouse or child died on or after 25 June 2022, and who were charged leave in connection with the death, may request leave be restored through the established process in AR 600–8–10. </a:t>
            </a:r>
            <a:endParaRPr kumimoji="0" lang="en-US" sz="1008" b="0" i="0" u="none" strike="noStrike" kern="1200" cap="none" spc="15"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7" name="Freeform 8">
            <a:extLst>
              <a:ext uri="{FF2B5EF4-FFF2-40B4-BE49-F238E27FC236}">
                <a16:creationId xmlns:a16="http://schemas.microsoft.com/office/drawing/2014/main" id="{7882127B-E0C9-C264-BA40-7D1CDEC64281}"/>
              </a:ext>
            </a:extLst>
          </p:cNvPr>
          <p:cNvSpPr/>
          <p:nvPr/>
        </p:nvSpPr>
        <p:spPr>
          <a:xfrm>
            <a:off x="56457" y="6411361"/>
            <a:ext cx="3428899" cy="2351766"/>
          </a:xfrm>
          <a:custGeom>
            <a:avLst/>
            <a:gdLst/>
            <a:ahLst/>
            <a:cxnLst/>
            <a:rect l="l" t="t" r="r" b="b"/>
            <a:pathLst>
              <a:path w="937216" h="2321880">
                <a:moveTo>
                  <a:pt x="0" y="0"/>
                </a:moveTo>
                <a:lnTo>
                  <a:pt x="937216" y="0"/>
                </a:lnTo>
                <a:lnTo>
                  <a:pt x="937216" y="2321880"/>
                </a:lnTo>
                <a:lnTo>
                  <a:pt x="0" y="2321880"/>
                </a:lnTo>
                <a:close/>
              </a:path>
            </a:pathLst>
          </a:custGeom>
          <a:solidFill>
            <a:srgbClr val="FFD530"/>
          </a:solidFill>
          <a:ln w="12700">
            <a:solidFill>
              <a:schemeClr val="tx1"/>
            </a:solidFill>
          </a:ln>
        </p:spPr>
        <p:txBody>
          <a:bodyPr/>
          <a:lstStyle/>
          <a:p>
            <a:pPr algn="ctr"/>
            <a:r>
              <a:rPr lang="en-US" sz="1050" b="1" u="sng" dirty="0">
                <a:latin typeface="Arial" panose="020B0604020202020204" pitchFamily="34" charset="0"/>
                <a:cs typeface="Arial" panose="020B0604020202020204" pitchFamily="34" charset="0"/>
              </a:rPr>
              <a:t>Key Terms</a:t>
            </a:r>
          </a:p>
          <a:p>
            <a:pPr algn="ctr"/>
            <a:endParaRPr lang="en-US" sz="1050" b="1" u="sng" dirty="0">
              <a:latin typeface="Arial" panose="020B0604020202020204" pitchFamily="34" charset="0"/>
              <a:cs typeface="Arial" panose="020B0604020202020204" pitchFamily="34" charset="0"/>
            </a:endParaRPr>
          </a:p>
          <a:p>
            <a:r>
              <a:rPr lang="en-US" sz="1050" b="1" dirty="0">
                <a:latin typeface="Arial" panose="020B0604020202020204" pitchFamily="34" charset="0"/>
                <a:cs typeface="Arial" panose="020B0604020202020204" pitchFamily="34" charset="0"/>
              </a:rPr>
              <a:t>Eligible Soldier: </a:t>
            </a:r>
            <a:r>
              <a:rPr lang="en-US" sz="1050" dirty="0">
                <a:latin typeface="Arial" panose="020B0604020202020204" pitchFamily="34" charset="0"/>
                <a:cs typeface="Arial" panose="020B0604020202020204" pitchFamily="34" charset="0"/>
              </a:rPr>
              <a:t>For the purpose of 8 May memorandum, active Soldiers, including Reserve or National Guard Soldiers when on active-duty orders for longer than 12 months consecutively. </a:t>
            </a:r>
          </a:p>
          <a:p>
            <a:endParaRPr lang="en-US" sz="1050" dirty="0">
              <a:latin typeface="Arial" panose="020B0604020202020204" pitchFamily="34" charset="0"/>
              <a:cs typeface="Arial" panose="020B0604020202020204" pitchFamily="34" charset="0"/>
            </a:endParaRPr>
          </a:p>
          <a:p>
            <a:r>
              <a:rPr lang="en-US" sz="1050" b="1" dirty="0">
                <a:latin typeface="Arial" panose="020B0604020202020204" pitchFamily="34" charset="0"/>
                <a:cs typeface="Arial" panose="020B0604020202020204" pitchFamily="34" charset="0"/>
              </a:rPr>
              <a:t>Period of bereavement: </a:t>
            </a:r>
            <a:r>
              <a:rPr lang="en-US" sz="1050" dirty="0">
                <a:latin typeface="Arial" panose="020B0604020202020204" pitchFamily="34" charset="0"/>
                <a:cs typeface="Arial" panose="020B0604020202020204" pitchFamily="34" charset="0"/>
              </a:rPr>
              <a:t>the timeframe in which a Soldier may take bereavement leave. The period of  bereavement begins on the date of the death of the spouse or child and ends on the date that is no later than 14 consecutive days after the deceased person’s  funeral, burial, or memorial service, whichever occurs last.  </a:t>
            </a:r>
          </a:p>
        </p:txBody>
      </p:sp>
      <p:sp>
        <p:nvSpPr>
          <p:cNvPr id="13" name="TextBox 19">
            <a:extLst>
              <a:ext uri="{FF2B5EF4-FFF2-40B4-BE49-F238E27FC236}">
                <a16:creationId xmlns:a16="http://schemas.microsoft.com/office/drawing/2014/main" id="{9CA7F14B-5274-86B5-D09B-61F8D746FA30}"/>
              </a:ext>
            </a:extLst>
          </p:cNvPr>
          <p:cNvSpPr txBox="1"/>
          <p:nvPr/>
        </p:nvSpPr>
        <p:spPr>
          <a:xfrm>
            <a:off x="3609645" y="2564145"/>
            <a:ext cx="3210255" cy="5822107"/>
          </a:xfrm>
          <a:prstGeom prst="rect">
            <a:avLst/>
          </a:prstGeom>
        </p:spPr>
        <p:txBody>
          <a:bodyPr wrap="square" lIns="0" tIns="0" rIns="0" bIns="0" rtlCol="0" anchor="t">
            <a:spAutoFit/>
          </a:bodyPr>
          <a:lstStyle/>
          <a:p>
            <a:pPr>
              <a:lnSpc>
                <a:spcPts val="1333"/>
              </a:lnSpc>
              <a:spcAft>
                <a:spcPts val="600"/>
              </a:spcAft>
            </a:pPr>
            <a:r>
              <a:rPr lang="en-US" sz="1100" spc="14" dirty="0">
                <a:solidFill>
                  <a:srgbClr val="000000"/>
                </a:solidFill>
                <a:latin typeface="Arial" panose="020B0604020202020204" pitchFamily="34" charset="0"/>
                <a:cs typeface="Arial" panose="020B0604020202020204" pitchFamily="34" charset="0"/>
              </a:rPr>
              <a:t>Approval Authority</a:t>
            </a:r>
            <a:r>
              <a:rPr lang="en-US" sz="1100" spc="14">
                <a:solidFill>
                  <a:srgbClr val="000000"/>
                </a:solidFill>
                <a:latin typeface="Arial" panose="020B0604020202020204" pitchFamily="34" charset="0"/>
                <a:cs typeface="Arial" panose="020B0604020202020204" pitchFamily="34" charset="0"/>
              </a:rPr>
              <a:t>: </a:t>
            </a:r>
            <a:endParaRPr lang="en-US" sz="1100" spc="14" dirty="0">
              <a:solidFill>
                <a:srgbClr val="000000"/>
              </a:solidFill>
              <a:latin typeface="Arial" panose="020B0604020202020204" pitchFamily="34" charset="0"/>
              <a:cs typeface="Arial" panose="020B0604020202020204" pitchFamily="34" charset="0"/>
            </a:endParaRPr>
          </a:p>
          <a:p>
            <a:pPr>
              <a:lnSpc>
                <a:spcPts val="1333"/>
              </a:lnSpc>
              <a:spcAft>
                <a:spcPts val="600"/>
              </a:spcAft>
            </a:pPr>
            <a:r>
              <a:rPr lang="en-US" sz="1100" spc="14" dirty="0">
                <a:solidFill>
                  <a:srgbClr val="000000"/>
                </a:solidFill>
                <a:latin typeface="Arial" panose="020B0604020202020204" pitchFamily="34" charset="0"/>
                <a:cs typeface="Arial" panose="020B0604020202020204" pitchFamily="34" charset="0"/>
              </a:rPr>
              <a:t>Company-level or equivalent commanders:</a:t>
            </a:r>
          </a:p>
          <a:p>
            <a:pPr marL="458788" lvl="1" indent="-171450">
              <a:lnSpc>
                <a:spcPts val="1333"/>
              </a:lnSpc>
              <a:buFont typeface="Arial" panose="020B0604020202020204" pitchFamily="34" charset="0"/>
              <a:buChar char="•"/>
            </a:pPr>
            <a:r>
              <a:rPr lang="en-US" sz="1100" spc="14" dirty="0">
                <a:solidFill>
                  <a:srgbClr val="000000"/>
                </a:solidFill>
                <a:latin typeface="Arial" panose="020B0604020202020204" pitchFamily="34" charset="0"/>
                <a:cs typeface="Arial" panose="020B0604020202020204" pitchFamily="34" charset="0"/>
              </a:rPr>
              <a:t>may approve bereavement leave for eligible Soldiers. When approving leave, they must act in a swift and sensitive manner as they consider the significance of the event and its impact on the Soldier and the Family.</a:t>
            </a:r>
          </a:p>
          <a:p>
            <a:pPr marL="458788" lvl="1" indent="-171450">
              <a:lnSpc>
                <a:spcPts val="1333"/>
              </a:lnSpc>
              <a:buFont typeface="Arial" panose="020B0604020202020204" pitchFamily="34" charset="0"/>
              <a:buChar char="•"/>
            </a:pPr>
            <a:r>
              <a:rPr lang="en-US" sz="1100" spc="14" dirty="0">
                <a:solidFill>
                  <a:srgbClr val="000000"/>
                </a:solidFill>
                <a:latin typeface="Arial" panose="020B0604020202020204" pitchFamily="34" charset="0"/>
                <a:cs typeface="Arial" panose="020B0604020202020204" pitchFamily="34" charset="0"/>
              </a:rPr>
              <a:t>may extend the period of bereavement for eligible Soldiers because of operational requirements/deployment.</a:t>
            </a:r>
          </a:p>
          <a:p>
            <a:pPr marL="458788" lvl="1" indent="-171450">
              <a:lnSpc>
                <a:spcPts val="1333"/>
              </a:lnSpc>
              <a:buFont typeface="Arial" panose="020B0604020202020204" pitchFamily="34" charset="0"/>
              <a:buChar char="•"/>
            </a:pPr>
            <a:r>
              <a:rPr lang="en-US" sz="1100" spc="14" dirty="0">
                <a:solidFill>
                  <a:srgbClr val="000000"/>
                </a:solidFill>
                <a:latin typeface="Arial" panose="020B0604020202020204" pitchFamily="34" charset="0"/>
                <a:cs typeface="Arial" panose="020B0604020202020204" pitchFamily="34" charset="0"/>
              </a:rPr>
              <a:t>may authorize bereavement leave in combination with chargeable leave and other types of non-chargeable leave. </a:t>
            </a:r>
          </a:p>
          <a:p>
            <a:pPr marL="171450" lvl="1">
              <a:lnSpc>
                <a:spcPts val="1333"/>
              </a:lnSpc>
            </a:pPr>
            <a:endParaRPr lang="en-US" sz="1100" spc="14" dirty="0">
              <a:solidFill>
                <a:srgbClr val="000000"/>
              </a:solidFill>
              <a:latin typeface="Arial" panose="020B0604020202020204" pitchFamily="34" charset="0"/>
              <a:cs typeface="Arial" panose="020B0604020202020204" pitchFamily="34" charset="0"/>
            </a:endParaRPr>
          </a:p>
          <a:p>
            <a:pPr>
              <a:lnSpc>
                <a:spcPts val="1333"/>
              </a:lnSpc>
            </a:pPr>
            <a:r>
              <a:rPr lang="en-US" sz="1100" spc="14" dirty="0">
                <a:solidFill>
                  <a:srgbClr val="000000"/>
                </a:solidFill>
                <a:latin typeface="Arial" panose="020B0604020202020204" pitchFamily="34" charset="0"/>
                <a:cs typeface="Arial" panose="020B0604020202020204" pitchFamily="34" charset="0"/>
              </a:rPr>
              <a:t>The first general officer in the Soldier’s chain of command holds the authority to disapprove a bereavement leave request.</a:t>
            </a:r>
          </a:p>
          <a:p>
            <a:pPr>
              <a:lnSpc>
                <a:spcPts val="1333"/>
              </a:lnSpc>
            </a:pPr>
            <a:endParaRPr lang="en-US" sz="1100" spc="14" dirty="0">
              <a:solidFill>
                <a:srgbClr val="000000"/>
              </a:solidFill>
              <a:latin typeface="Arial" panose="020B0604020202020204" pitchFamily="34" charset="0"/>
              <a:cs typeface="Arial" panose="020B0604020202020204" pitchFamily="34" charset="0"/>
            </a:endParaRPr>
          </a:p>
          <a:p>
            <a:pPr>
              <a:lnSpc>
                <a:spcPts val="1333"/>
              </a:lnSpc>
              <a:spcAft>
                <a:spcPts val="600"/>
              </a:spcAft>
            </a:pPr>
            <a:r>
              <a:rPr lang="en-US" sz="1100" spc="14" dirty="0">
                <a:solidFill>
                  <a:srgbClr val="000000"/>
                </a:solidFill>
                <a:latin typeface="Arial" panose="020B0604020202020204" pitchFamily="34" charset="0"/>
                <a:cs typeface="Arial" panose="020B0604020202020204" pitchFamily="34" charset="0"/>
              </a:rPr>
              <a:t>Eligible Soldiers:</a:t>
            </a:r>
          </a:p>
          <a:p>
            <a:pPr marL="171450" indent="-171450">
              <a:lnSpc>
                <a:spcPts val="1333"/>
              </a:lnSpc>
              <a:buFont typeface="Arial" panose="020B0604020202020204" pitchFamily="34" charset="0"/>
              <a:buChar char="•"/>
            </a:pPr>
            <a:r>
              <a:rPr lang="en-US" sz="1100" spc="14" dirty="0">
                <a:solidFill>
                  <a:srgbClr val="000000"/>
                </a:solidFill>
                <a:latin typeface="Arial" panose="020B0604020202020204" pitchFamily="34" charset="0"/>
                <a:cs typeface="Arial" panose="020B0604020202020204" pitchFamily="34" charset="0"/>
              </a:rPr>
              <a:t>must provide administratively acceptable documents to their company-level commander or equivalent 30 calendar days after returning from leave. Failure to do so will result in the reduction of the Soldier’s ordinary leave account following return to service.</a:t>
            </a:r>
          </a:p>
          <a:p>
            <a:pPr marL="171450" indent="-171450">
              <a:lnSpc>
                <a:spcPts val="1333"/>
              </a:lnSpc>
              <a:buFont typeface="Arial" panose="020B0604020202020204" pitchFamily="34" charset="0"/>
              <a:buChar char="•"/>
            </a:pPr>
            <a:r>
              <a:rPr lang="en-US" sz="1100" spc="14" dirty="0">
                <a:solidFill>
                  <a:srgbClr val="000000"/>
                </a:solidFill>
                <a:latin typeface="Arial" panose="020B0604020202020204" pitchFamily="34" charset="0"/>
                <a:cs typeface="Arial" panose="020B0604020202020204" pitchFamily="34" charset="0"/>
              </a:rPr>
              <a:t>will not be authorized bereavement leave in connection with the death of person who is not their spouse or child and loss of child resulting from stillbirth/miscarriage.</a:t>
            </a:r>
          </a:p>
          <a:p>
            <a:pPr marL="171450" indent="-171450">
              <a:lnSpc>
                <a:spcPts val="1333"/>
              </a:lnSpc>
              <a:buFont typeface="Arial" panose="020B0604020202020204" pitchFamily="34" charset="0"/>
              <a:buChar char="•"/>
            </a:pPr>
            <a:r>
              <a:rPr lang="en-US" sz="1100" spc="14" dirty="0">
                <a:solidFill>
                  <a:srgbClr val="000000"/>
                </a:solidFill>
                <a:latin typeface="Arial" panose="020B0604020202020204" pitchFamily="34" charset="0"/>
                <a:cs typeface="Arial" panose="020B0604020202020204" pitchFamily="34" charset="0"/>
              </a:rPr>
              <a:t>will not be extended on, or recalled back to, active service solely to permit the use of bereavement leave. </a:t>
            </a:r>
            <a:endParaRPr lang="en-US" sz="952" spc="14" dirty="0">
              <a:solidFill>
                <a:srgbClr val="000000"/>
              </a:solidFill>
              <a:latin typeface="Arial" panose="020B0604020202020204" pitchFamily="34" charset="0"/>
              <a:cs typeface="Arial" panose="020B0604020202020204" pitchFamily="34" charset="0"/>
            </a:endParaRPr>
          </a:p>
        </p:txBody>
      </p:sp>
    </p:spTree>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6091</TotalTime>
  <Words>472</Words>
  <Application>Microsoft Office PowerPoint</Application>
  <PresentationFormat>On-screen Show (4:3)</PresentationFormat>
  <Paragraphs>31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Impact</vt:lpstr>
      <vt:lpstr>Wingdings</vt:lpstr>
      <vt:lpstr>Office Theme</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Grunt</dc:creator>
  <cp:lastModifiedBy>Howard</cp:lastModifiedBy>
  <cp:revision>158</cp:revision>
  <cp:lastPrinted>2021-06-01T19:44:19Z</cp:lastPrinted>
  <dcterms:created xsi:type="dcterms:W3CDTF">2013-08-28T07:26:48Z</dcterms:created>
  <dcterms:modified xsi:type="dcterms:W3CDTF">2023-08-14T18:21:49Z</dcterms:modified>
</cp:coreProperties>
</file>